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4"/>
  </p:sldMasterIdLst>
  <p:notesMasterIdLst>
    <p:notesMasterId r:id="rId21"/>
  </p:notesMasterIdLst>
  <p:sldIdLst>
    <p:sldId id="256" r:id="rId5"/>
    <p:sldId id="257" r:id="rId6"/>
    <p:sldId id="259" r:id="rId7"/>
    <p:sldId id="260" r:id="rId8"/>
    <p:sldId id="261" r:id="rId9"/>
    <p:sldId id="262" r:id="rId10"/>
    <p:sldId id="263" r:id="rId11"/>
    <p:sldId id="264" r:id="rId12"/>
    <p:sldId id="265" r:id="rId13"/>
    <p:sldId id="266" r:id="rId14"/>
    <p:sldId id="267" r:id="rId15"/>
    <p:sldId id="286" r:id="rId16"/>
    <p:sldId id="269" r:id="rId17"/>
    <p:sldId id="270" r:id="rId18"/>
    <p:sldId id="287" r:id="rId19"/>
    <p:sldId id="26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710D75-7119-4D74-9020-B69CBC62703F}" type="datetimeFigureOut">
              <a:rPr lang="en-US" smtClean="0"/>
              <a:t>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A6613A-8554-4E79-976E-D37F0F49AF06}" type="slidenum">
              <a:rPr lang="en-US" smtClean="0"/>
              <a:t>‹#›</a:t>
            </a:fld>
            <a:endParaRPr lang="en-US"/>
          </a:p>
        </p:txBody>
      </p:sp>
    </p:spTree>
    <p:extLst>
      <p:ext uri="{BB962C8B-B14F-4D97-AF65-F5344CB8AC3E}">
        <p14:creationId xmlns:p14="http://schemas.microsoft.com/office/powerpoint/2010/main" val="3136228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11785591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pPr defTabSz="914400"/>
            <a:endParaRPr lang="en-US" dirty="0">
              <a:solidFill>
                <a:prstClr val="black"/>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pPr defTabSz="914400"/>
            <a:endParaRPr lang="en-US" dirty="0">
              <a:solidFill>
                <a:prstClr val="black"/>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0846EB5-0228-4D6A-9089-233CEA5271B0}"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098059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pPr defTabSz="914400"/>
            <a:endParaRPr lang="en-US" dirty="0">
              <a:solidFill>
                <a:prstClr val="black"/>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pPr defTabSz="914400"/>
            <a:endParaRPr lang="en-US" dirty="0">
              <a:solidFill>
                <a:prstClr val="black"/>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0846EB5-0228-4D6A-9089-233CEA5271B0}"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50308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pPr defTabSz="914400"/>
            <a:endParaRPr lang="en-US" dirty="0">
              <a:solidFill>
                <a:prstClr val="black"/>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pPr defTabSz="914400"/>
            <a:endParaRPr lang="en-US" dirty="0">
              <a:solidFill>
                <a:prstClr val="black"/>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0846EB5-0228-4D6A-9089-233CEA5271B0}"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288499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pPr defTabSz="914400"/>
            <a:endParaRPr lang="en-US" dirty="0">
              <a:solidFill>
                <a:prstClr val="black"/>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pPr defTabSz="914400"/>
            <a:endParaRPr lang="en-US" dirty="0">
              <a:solidFill>
                <a:prstClr val="black"/>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0846EB5-0228-4D6A-9089-233CEA5271B0}"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27281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pPr defTabSz="914400"/>
            <a:endParaRPr lang="en-US" dirty="0">
              <a:solidFill>
                <a:prstClr val="black"/>
              </a:solidFill>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pPr defTabSz="914400"/>
            <a:endParaRPr lang="en-US" dirty="0">
              <a:solidFill>
                <a:prstClr val="black"/>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0846EB5-0228-4D6A-9089-233CEA5271B0}"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285568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pPr defTabSz="914400"/>
            <a:endParaRPr lang="en-US" dirty="0">
              <a:solidFill>
                <a:prstClr val="black"/>
              </a:solidFill>
            </a:endParaRPr>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pPr defTabSz="914400"/>
            <a:endParaRPr lang="en-US" dirty="0">
              <a:solidFill>
                <a:prstClr val="black"/>
              </a:solidFill>
            </a:endParaRPr>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C0846EB5-0228-4D6A-9089-233CEA5271B0}"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20347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pPr defTabSz="914400"/>
            <a:endParaRPr lang="en-US" dirty="0">
              <a:solidFill>
                <a:prstClr val="black"/>
              </a:solidFill>
            </a:endParaRPr>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pPr defTabSz="914400"/>
            <a:endParaRPr lang="en-US" dirty="0">
              <a:solidFill>
                <a:prstClr val="black"/>
              </a:solidFill>
            </a:endParaRPr>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C0846EB5-0228-4D6A-9089-233CEA5271B0}"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756724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pPr defTabSz="914400"/>
            <a:endParaRPr lang="en-US" dirty="0">
              <a:solidFill>
                <a:prstClr val="black"/>
              </a:solidFill>
            </a:endParaRPr>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pPr defTabSz="914400"/>
            <a:endParaRPr lang="en-US" dirty="0">
              <a:solidFill>
                <a:prstClr val="black"/>
              </a:solidFill>
            </a:endParaRPr>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0846EB5-0228-4D6A-9089-233CEA5271B0}"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81514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pPr defTabSz="914400"/>
            <a:endParaRPr lang="en-US" dirty="0">
              <a:solidFill>
                <a:prstClr val="black"/>
              </a:solidFill>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pPr defTabSz="914400"/>
            <a:endParaRPr lang="en-US" dirty="0">
              <a:solidFill>
                <a:prstClr val="black"/>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0846EB5-0228-4D6A-9089-233CEA5271B0}"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521678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pPr defTabSz="914400"/>
            <a:endParaRPr lang="en-US" dirty="0">
              <a:solidFill>
                <a:prstClr val="black"/>
              </a:solidFill>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pPr defTabSz="914400"/>
            <a:endParaRPr lang="en-US" dirty="0">
              <a:solidFill>
                <a:prstClr val="black"/>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0846EB5-0228-4D6A-9089-233CEA5271B0}"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341519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021601"/>
            <a:ext cx="10515600" cy="82441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977281"/>
            <a:ext cx="10515600" cy="437917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240635" y="6421765"/>
            <a:ext cx="11646569" cy="37322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endParaRPr>
          </a:p>
        </p:txBody>
      </p:sp>
      <p:sp>
        <p:nvSpPr>
          <p:cNvPr id="8" name="Rectangle 7"/>
          <p:cNvSpPr/>
          <p:nvPr userDrawn="1"/>
        </p:nvSpPr>
        <p:spPr>
          <a:xfrm>
            <a:off x="374988" y="6482001"/>
            <a:ext cx="9613900" cy="24767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endParaRPr>
          </a:p>
        </p:txBody>
      </p:sp>
      <p:sp>
        <p:nvSpPr>
          <p:cNvPr id="9" name="TextBox 8"/>
          <p:cNvSpPr txBox="1"/>
          <p:nvPr userDrawn="1"/>
        </p:nvSpPr>
        <p:spPr>
          <a:xfrm>
            <a:off x="657207" y="6421766"/>
            <a:ext cx="9188450" cy="381000"/>
          </a:xfrm>
          <a:prstGeom prst="rect">
            <a:avLst/>
          </a:prstGeom>
          <a:noFill/>
        </p:spPr>
        <p:txBody>
          <a:bodyPr wrap="square" rtlCol="0">
            <a:spAutoFit/>
          </a:bodyPr>
          <a:lstStyle/>
          <a:p>
            <a:pPr defTabSz="914400"/>
            <a:r>
              <a:rPr lang="en-US" dirty="0">
                <a:solidFill>
                  <a:prstClr val="black"/>
                </a:solidFill>
              </a:rPr>
              <a:t>                </a:t>
            </a:r>
            <a:r>
              <a:rPr lang="en-US" b="1" i="1" dirty="0">
                <a:solidFill>
                  <a:prstClr val="white"/>
                </a:solidFill>
                <a:latin typeface="Arial" panose="020B0604020202020204" pitchFamily="34" charset="0"/>
                <a:cs typeface="Arial" panose="020B0604020202020204" pitchFamily="34" charset="0"/>
              </a:rPr>
              <a:t>SERVICE                              KNOWLEDGE                              EXPERIENCE            </a:t>
            </a:r>
          </a:p>
        </p:txBody>
      </p:sp>
      <p:sp>
        <p:nvSpPr>
          <p:cNvPr id="10" name="Rectangle 9"/>
          <p:cNvSpPr/>
          <p:nvPr userDrawn="1"/>
        </p:nvSpPr>
        <p:spPr>
          <a:xfrm>
            <a:off x="10035102" y="6482001"/>
            <a:ext cx="1714500" cy="25547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US" sz="1600" b="1" i="1" dirty="0">
                <a:solidFill>
                  <a:prstClr val="white"/>
                </a:solidFill>
                <a:latin typeface="Arial" panose="020B0604020202020204" pitchFamily="34" charset="0"/>
                <a:cs typeface="Arial" panose="020B0604020202020204" pitchFamily="34" charset="0"/>
              </a:rPr>
              <a:t>Page:</a:t>
            </a:r>
            <a:r>
              <a:rPr lang="en-US" dirty="0">
                <a:solidFill>
                  <a:prstClr val="white"/>
                </a:solidFill>
              </a:rPr>
              <a:t>  </a:t>
            </a:r>
          </a:p>
        </p:txBody>
      </p:sp>
      <p:sp>
        <p:nvSpPr>
          <p:cNvPr id="13" name="Rectangle 12"/>
          <p:cNvSpPr/>
          <p:nvPr userDrawn="1"/>
        </p:nvSpPr>
        <p:spPr>
          <a:xfrm>
            <a:off x="247332" y="44377"/>
            <a:ext cx="739258" cy="84596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endParaRPr>
          </a:p>
        </p:txBody>
      </p:sp>
      <p:sp>
        <p:nvSpPr>
          <p:cNvPr id="14" name="Rectangle 13"/>
          <p:cNvSpPr/>
          <p:nvPr userDrawn="1"/>
        </p:nvSpPr>
        <p:spPr>
          <a:xfrm>
            <a:off x="11117179" y="36238"/>
            <a:ext cx="775070" cy="8540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endParaRPr>
          </a:p>
        </p:txBody>
      </p:sp>
      <p:pic>
        <p:nvPicPr>
          <p:cNvPr id="16" name="Picture 15"/>
          <p:cNvPicPr>
            <a:picLocks noChangeAspect="1"/>
          </p:cNvPicPr>
          <p:nvPr userDrawn="1"/>
        </p:nvPicPr>
        <p:blipFill>
          <a:blip r:embed="rId13"/>
          <a:stretch>
            <a:fillRect/>
          </a:stretch>
        </p:blipFill>
        <p:spPr>
          <a:xfrm>
            <a:off x="11217180" y="95901"/>
            <a:ext cx="585999" cy="751607"/>
          </a:xfrm>
          <a:prstGeom prst="rect">
            <a:avLst/>
          </a:prstGeom>
        </p:spPr>
      </p:pic>
      <p:pic>
        <p:nvPicPr>
          <p:cNvPr id="1026" name="Picture 2" descr="http://fcfra.camp9.org/Resources/Pictures/Association%20Patch%20Letter%20head%20size.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98134" y="142961"/>
            <a:ext cx="661442" cy="705513"/>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userDrawn="1"/>
        </p:nvSpPr>
        <p:spPr>
          <a:xfrm>
            <a:off x="1503947" y="276728"/>
            <a:ext cx="8939464" cy="400110"/>
          </a:xfrm>
          <a:prstGeom prst="rect">
            <a:avLst/>
          </a:prstGeom>
          <a:noFill/>
        </p:spPr>
        <p:txBody>
          <a:bodyPr wrap="square" rtlCol="0">
            <a:spAutoFit/>
          </a:bodyPr>
          <a:lstStyle/>
          <a:p>
            <a:pPr algn="ctr" defTabSz="914400"/>
            <a:r>
              <a:rPr lang="en-US" sz="2000" b="1" i="1" dirty="0">
                <a:solidFill>
                  <a:prstClr val="black"/>
                </a:solidFill>
                <a:latin typeface="Arial" panose="020B0604020202020204" pitchFamily="34" charset="0"/>
                <a:cs typeface="Arial" panose="020B0604020202020204" pitchFamily="34" charset="0"/>
              </a:rPr>
              <a:t>FAUQUIER COUNTY FIRE RESCUE AND EMERGENCY MANAGEMENT</a:t>
            </a:r>
          </a:p>
        </p:txBody>
      </p:sp>
      <p:sp>
        <p:nvSpPr>
          <p:cNvPr id="18" name="Rectangle 17"/>
          <p:cNvSpPr/>
          <p:nvPr userDrawn="1"/>
        </p:nvSpPr>
        <p:spPr>
          <a:xfrm>
            <a:off x="986590" y="44377"/>
            <a:ext cx="10130589" cy="84596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endParaRPr>
          </a:p>
        </p:txBody>
      </p:sp>
      <p:sp>
        <p:nvSpPr>
          <p:cNvPr id="19" name="Slide Number Placeholder 18"/>
          <p:cNvSpPr>
            <a:spLocks noGrp="1"/>
          </p:cNvSpPr>
          <p:nvPr>
            <p:ph type="sldNum" sz="quarter" idx="4"/>
          </p:nvPr>
        </p:nvSpPr>
        <p:spPr>
          <a:xfrm>
            <a:off x="10891147" y="6449187"/>
            <a:ext cx="452064" cy="313301"/>
          </a:xfrm>
          <a:prstGeom prst="rect">
            <a:avLst/>
          </a:prstGeom>
        </p:spPr>
        <p:txBody>
          <a:bodyPr vert="horz" lIns="91440" tIns="45720" rIns="91440" bIns="45720" rtlCol="0" anchor="ctr"/>
          <a:lstStyle>
            <a:lvl1pPr algn="r">
              <a:defRPr sz="1600" b="1">
                <a:solidFill>
                  <a:schemeClr val="bg1"/>
                </a:solidFill>
                <a:latin typeface="Arial" panose="020B0604020202020204" pitchFamily="34" charset="0"/>
                <a:cs typeface="Arial" panose="020B0604020202020204" pitchFamily="34" charset="0"/>
              </a:defRPr>
            </a:lvl1pPr>
          </a:lstStyle>
          <a:p>
            <a:pPr defTabSz="914400"/>
            <a:fld id="{F1DD9437-7EFB-4D29-9EDF-5D10437073C9}" type="slidenum">
              <a:rPr lang="en-US" smtClean="0">
                <a:solidFill>
                  <a:prstClr val="white"/>
                </a:solidFill>
              </a:rPr>
              <a:pPr defTabSz="914400"/>
              <a:t>‹#›</a:t>
            </a:fld>
            <a:endParaRPr lang="en-US" dirty="0">
              <a:solidFill>
                <a:prstClr val="white"/>
              </a:solidFill>
            </a:endParaRPr>
          </a:p>
        </p:txBody>
      </p:sp>
    </p:spTree>
    <p:extLst>
      <p:ext uri="{BB962C8B-B14F-4D97-AF65-F5344CB8AC3E}">
        <p14:creationId xmlns:p14="http://schemas.microsoft.com/office/powerpoint/2010/main" val="357088114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
            </a:r>
            <a:br>
              <a:rPr lang="en-US" dirty="0"/>
            </a:br>
            <a:r>
              <a:rPr lang="en-US" dirty="0"/>
              <a:t>Fire Watch </a:t>
            </a:r>
          </a:p>
        </p:txBody>
      </p:sp>
    </p:spTree>
    <p:extLst>
      <p:ext uri="{BB962C8B-B14F-4D97-AF65-F5344CB8AC3E}">
        <p14:creationId xmlns:p14="http://schemas.microsoft.com/office/powerpoint/2010/main" val="496008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1601"/>
            <a:ext cx="10515600" cy="1125251"/>
          </a:xfrm>
        </p:spPr>
        <p:txBody>
          <a:bodyPr>
            <a:normAutofit/>
          </a:bodyPr>
          <a:lstStyle/>
          <a:p>
            <a:pPr algn="ctr"/>
            <a:r>
              <a:rPr lang="en-US" dirty="0"/>
              <a:t>Fire Watch</a:t>
            </a:r>
          </a:p>
        </p:txBody>
      </p:sp>
      <p:sp>
        <p:nvSpPr>
          <p:cNvPr id="3" name="Content Placeholder 2"/>
          <p:cNvSpPr>
            <a:spLocks noGrp="1"/>
          </p:cNvSpPr>
          <p:nvPr>
            <p:ph sz="half" idx="1"/>
          </p:nvPr>
        </p:nvSpPr>
        <p:spPr>
          <a:xfrm>
            <a:off x="838200" y="2146851"/>
            <a:ext cx="5181600" cy="4030111"/>
          </a:xfrm>
        </p:spPr>
        <p:txBody>
          <a:bodyPr>
            <a:normAutofit/>
          </a:bodyPr>
          <a:lstStyle/>
          <a:p>
            <a:pPr marL="0" indent="0">
              <a:buNone/>
            </a:pPr>
            <a:r>
              <a:rPr lang="en-US" dirty="0"/>
              <a:t>Personnel performing the fire watch shall have a means of communication that will allow them to immediately convey an alarm condition to the other member(s) of the fire watch. </a:t>
            </a:r>
          </a:p>
          <a:p>
            <a:pPr marL="0" indent="0">
              <a:buNone/>
            </a:pPr>
            <a:endParaRPr lang="en-US" b="1" dirty="0"/>
          </a:p>
        </p:txBody>
      </p:sp>
      <p:sp>
        <p:nvSpPr>
          <p:cNvPr id="5" name="Slide Number Placeholder 4"/>
          <p:cNvSpPr>
            <a:spLocks noGrp="1"/>
          </p:cNvSpPr>
          <p:nvPr>
            <p:ph type="sldNum" sz="quarter" idx="12"/>
          </p:nvPr>
        </p:nvSpPr>
        <p:spPr/>
        <p:txBody>
          <a:bodyPr/>
          <a:lstStyle/>
          <a:p>
            <a:fld id="{C0846EB5-0228-4D6A-9089-233CEA5271B0}" type="slidenum">
              <a:rPr lang="en-US" smtClean="0">
                <a:solidFill>
                  <a:prstClr val="white"/>
                </a:solidFill>
              </a:rPr>
              <a:pPr/>
              <a:t>10</a:t>
            </a:fld>
            <a:endParaRPr lang="en-US" dirty="0">
              <a:solidFill>
                <a:prstClr val="white"/>
              </a:solidFill>
            </a:endParaRP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96125" y="2146851"/>
            <a:ext cx="3866276" cy="3013869"/>
          </a:xfrm>
        </p:spPr>
      </p:pic>
    </p:spTree>
    <p:extLst>
      <p:ext uri="{BB962C8B-B14F-4D97-AF65-F5344CB8AC3E}">
        <p14:creationId xmlns:p14="http://schemas.microsoft.com/office/powerpoint/2010/main" val="749090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1601"/>
            <a:ext cx="10515600" cy="1145129"/>
          </a:xfrm>
        </p:spPr>
        <p:txBody>
          <a:bodyPr>
            <a:normAutofit/>
          </a:bodyPr>
          <a:lstStyle/>
          <a:p>
            <a:pPr algn="ctr"/>
            <a:r>
              <a:rPr lang="en-US" dirty="0"/>
              <a:t>Fire Watch</a:t>
            </a:r>
          </a:p>
        </p:txBody>
      </p:sp>
      <p:sp>
        <p:nvSpPr>
          <p:cNvPr id="3" name="Content Placeholder 2"/>
          <p:cNvSpPr>
            <a:spLocks noGrp="1"/>
          </p:cNvSpPr>
          <p:nvPr>
            <p:ph sz="half" idx="1"/>
          </p:nvPr>
        </p:nvSpPr>
        <p:spPr>
          <a:xfrm>
            <a:off x="838200" y="2166729"/>
            <a:ext cx="5181600" cy="4010233"/>
          </a:xfrm>
        </p:spPr>
        <p:txBody>
          <a:bodyPr/>
          <a:lstStyle/>
          <a:p>
            <a:pPr marL="0" indent="0">
              <a:buNone/>
            </a:pPr>
            <a:r>
              <a:rPr lang="en-US" dirty="0"/>
              <a:t>A fifteen minute log, including date, time, the locations checked, and the name(s) of the person(s) conducting the fire watch shall be maintained. </a:t>
            </a:r>
          </a:p>
          <a:p>
            <a:pPr marL="0" indent="0">
              <a:buNone/>
            </a:pPr>
            <a:endParaRPr lang="en-US" b="1" dirty="0"/>
          </a:p>
        </p:txBody>
      </p:sp>
      <p:sp>
        <p:nvSpPr>
          <p:cNvPr id="5" name="Slide Number Placeholder 4"/>
          <p:cNvSpPr>
            <a:spLocks noGrp="1"/>
          </p:cNvSpPr>
          <p:nvPr>
            <p:ph type="sldNum" sz="quarter" idx="12"/>
          </p:nvPr>
        </p:nvSpPr>
        <p:spPr/>
        <p:txBody>
          <a:bodyPr/>
          <a:lstStyle/>
          <a:p>
            <a:fld id="{C0846EB5-0228-4D6A-9089-233CEA5271B0}" type="slidenum">
              <a:rPr lang="en-US" smtClean="0">
                <a:solidFill>
                  <a:prstClr val="white"/>
                </a:solidFill>
              </a:rPr>
              <a:pPr/>
              <a:t>11</a:t>
            </a:fld>
            <a:endParaRPr lang="en-US" dirty="0">
              <a:solidFill>
                <a:prstClr val="white"/>
              </a:solidFill>
            </a:endParaRPr>
          </a:p>
        </p:txBody>
      </p:sp>
      <p:pic>
        <p:nvPicPr>
          <p:cNvPr id="2050" name="Picture 2" descr="536 15 Minute Timer Stock Photos, Pictures &amp;amp; Royalty-Free Images - iStock">
            <a:extLst>
              <a:ext uri="{FF2B5EF4-FFF2-40B4-BE49-F238E27FC236}">
                <a16:creationId xmlns:a16="http://schemas.microsoft.com/office/drawing/2014/main" id="{6723C790-6B29-5444-8ABA-26EE6D640D8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745356" y="2037118"/>
            <a:ext cx="3183283" cy="3183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4672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Fire Watch Log Sheet</a:t>
            </a:r>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927516" y="2028894"/>
            <a:ext cx="6853668" cy="30509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Slide Number Placeholder 4"/>
          <p:cNvSpPr>
            <a:spLocks noGrp="1"/>
          </p:cNvSpPr>
          <p:nvPr>
            <p:ph type="sldNum" sz="quarter" idx="12"/>
          </p:nvPr>
        </p:nvSpPr>
        <p:spPr/>
        <p:txBody>
          <a:bodyPr/>
          <a:lstStyle/>
          <a:p>
            <a:fld id="{C0846EB5-0228-4D6A-9089-233CEA5271B0}" type="slidenum">
              <a:rPr lang="en-US" smtClean="0">
                <a:solidFill>
                  <a:prstClr val="white"/>
                </a:solidFill>
              </a:rPr>
              <a:pPr/>
              <a:t>12</a:t>
            </a:fld>
            <a:endParaRPr lang="en-US" dirty="0">
              <a:solidFill>
                <a:prstClr val="white"/>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316" y="1750743"/>
            <a:ext cx="3007318" cy="42735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Right Arrow 7"/>
          <p:cNvSpPr/>
          <p:nvPr/>
        </p:nvSpPr>
        <p:spPr>
          <a:xfrm>
            <a:off x="3334215" y="3222702"/>
            <a:ext cx="1593300" cy="62446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6604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8028" y="1021601"/>
            <a:ext cx="7885771" cy="824415"/>
          </a:xfrm>
        </p:spPr>
        <p:txBody>
          <a:bodyPr>
            <a:normAutofit/>
          </a:bodyPr>
          <a:lstStyle/>
          <a:p>
            <a:pPr algn="ctr"/>
            <a:r>
              <a:rPr lang="en-US" dirty="0"/>
              <a:t>           Fire Watch Log Sheet </a:t>
            </a:r>
          </a:p>
        </p:txBody>
      </p:sp>
      <p:sp>
        <p:nvSpPr>
          <p:cNvPr id="5" name="Slide Number Placeholder 4"/>
          <p:cNvSpPr>
            <a:spLocks noGrp="1"/>
          </p:cNvSpPr>
          <p:nvPr>
            <p:ph type="sldNum" sz="quarter" idx="12"/>
          </p:nvPr>
        </p:nvSpPr>
        <p:spPr/>
        <p:txBody>
          <a:bodyPr/>
          <a:lstStyle/>
          <a:p>
            <a:fld id="{C0846EB5-0228-4D6A-9089-233CEA5271B0}" type="slidenum">
              <a:rPr lang="en-US" smtClean="0">
                <a:solidFill>
                  <a:prstClr val="white"/>
                </a:solidFill>
              </a:rPr>
              <a:pPr/>
              <a:t>13</a:t>
            </a:fld>
            <a:endParaRPr lang="en-US" dirty="0">
              <a:solidFill>
                <a:prstClr val="white"/>
              </a:solidFill>
            </a:endParaRPr>
          </a:p>
        </p:txBody>
      </p:sp>
      <p:pic>
        <p:nvPicPr>
          <p:cNvPr id="4"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67990" y="789605"/>
            <a:ext cx="3858322" cy="5482880"/>
          </a:xfrm>
        </p:spPr>
      </p:pic>
      <p:graphicFrame>
        <p:nvGraphicFramePr>
          <p:cNvPr id="6" name="Table 5"/>
          <p:cNvGraphicFramePr>
            <a:graphicFrameLocks noGrp="1"/>
          </p:cNvGraphicFramePr>
          <p:nvPr>
            <p:extLst>
              <p:ext uri="{D42A27DB-BD31-4B8C-83A1-F6EECF244321}">
                <p14:modId xmlns:p14="http://schemas.microsoft.com/office/powerpoint/2010/main" val="2695024773"/>
              </p:ext>
            </p:extLst>
          </p:nvPr>
        </p:nvGraphicFramePr>
        <p:xfrm>
          <a:off x="4691017" y="1928926"/>
          <a:ext cx="5464099" cy="2834640"/>
        </p:xfrm>
        <a:graphic>
          <a:graphicData uri="http://schemas.openxmlformats.org/drawingml/2006/table">
            <a:tbl>
              <a:tblPr firstRow="1" bandRow="1">
                <a:tableStyleId>{5C22544A-7EE6-4342-B048-85BDC9FD1C3A}</a:tableStyleId>
              </a:tblPr>
              <a:tblGrid>
                <a:gridCol w="3021983">
                  <a:extLst>
                    <a:ext uri="{9D8B030D-6E8A-4147-A177-3AD203B41FA5}">
                      <a16:colId xmlns:a16="http://schemas.microsoft.com/office/drawing/2014/main" val="680473978"/>
                    </a:ext>
                  </a:extLst>
                </a:gridCol>
                <a:gridCol w="2442116">
                  <a:extLst>
                    <a:ext uri="{9D8B030D-6E8A-4147-A177-3AD203B41FA5}">
                      <a16:colId xmlns:a16="http://schemas.microsoft.com/office/drawing/2014/main" val="2601258896"/>
                    </a:ext>
                  </a:extLst>
                </a:gridCol>
              </a:tblGrid>
              <a:tr h="365542">
                <a:tc>
                  <a:txBody>
                    <a:bodyPr/>
                    <a:lstStyle/>
                    <a:p>
                      <a:r>
                        <a:rPr lang="en-US" dirty="0">
                          <a:solidFill>
                            <a:schemeClr val="tx1"/>
                          </a:solidFill>
                        </a:rPr>
                        <a:t>Facility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chemeClr val="tx1"/>
                          </a:solidFill>
                          <a:latin typeface="Bradley Hand ITC" panose="03070402050302030203" pitchFamily="66" charset="0"/>
                        </a:rPr>
                        <a:t>Golden</a:t>
                      </a:r>
                      <a:r>
                        <a:rPr lang="en-US" b="0" baseline="0" dirty="0">
                          <a:solidFill>
                            <a:schemeClr val="tx1"/>
                          </a:solidFill>
                          <a:latin typeface="Bradley Hand ITC" panose="03070402050302030203" pitchFamily="66" charset="0"/>
                        </a:rPr>
                        <a:t> Apt. </a:t>
                      </a:r>
                      <a:endParaRPr lang="en-US" b="0" dirty="0">
                        <a:solidFill>
                          <a:schemeClr val="tx1"/>
                        </a:solidFill>
                        <a:latin typeface="Bradley Hand ITC" panose="03070402050302030203"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875004"/>
                  </a:ext>
                </a:extLst>
              </a:tr>
              <a:tr h="365542">
                <a:tc>
                  <a:txBody>
                    <a:bodyPr/>
                    <a:lstStyle/>
                    <a:p>
                      <a:r>
                        <a:rPr lang="en-US" b="1" dirty="0"/>
                        <a:t>Facility 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latin typeface="Bradley Hand ITC" panose="03070402050302030203" pitchFamily="66" charset="0"/>
                        </a:rPr>
                        <a:t>12345 Forty St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6814460"/>
                  </a:ext>
                </a:extLst>
              </a:tr>
              <a:tr h="365542">
                <a:tc>
                  <a:txBody>
                    <a:bodyPr/>
                    <a:lstStyle/>
                    <a:p>
                      <a:r>
                        <a:rPr lang="en-US" b="1" dirty="0"/>
                        <a:t>Responsible facility Agent: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latin typeface="Bradley Hand ITC" panose="03070402050302030203" pitchFamily="66" charset="0"/>
                        </a:rPr>
                        <a:t>Mr. Smith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24625430"/>
                  </a:ext>
                </a:extLst>
              </a:tr>
              <a:tr h="365542">
                <a:tc>
                  <a:txBody>
                    <a:bodyPr/>
                    <a:lstStyle/>
                    <a:p>
                      <a:r>
                        <a:rPr lang="en-US" b="1" dirty="0"/>
                        <a:t>Agent Contact Number: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latin typeface="Bradley Hand ITC" panose="03070402050302030203" pitchFamily="66" charset="0"/>
                        </a:rPr>
                        <a:t>540-555-5555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7284412"/>
                  </a:ext>
                </a:extLst>
              </a:tr>
              <a:tr h="365542">
                <a:tc>
                  <a:txBody>
                    <a:bodyPr/>
                    <a:lstStyle/>
                    <a:p>
                      <a:r>
                        <a:rPr lang="en-US" b="1" dirty="0"/>
                        <a:t>Issuing Fire Officer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latin typeface="Bradley Hand ITC" panose="03070402050302030203" pitchFamily="66" charset="0"/>
                        </a:rPr>
                        <a:t>Lt. Chance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5413610"/>
                  </a:ext>
                </a:extLst>
              </a:tr>
              <a:tr h="365542">
                <a:tc>
                  <a:txBody>
                    <a:bodyPr/>
                    <a:lstStyle/>
                    <a:p>
                      <a:r>
                        <a:rPr lang="en-US" b="1" dirty="0"/>
                        <a:t>Date Issued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latin typeface="Bradley Hand ITC" panose="03070402050302030203" pitchFamily="66" charset="0"/>
                        </a:rPr>
                        <a:t>1-2-2022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0275865"/>
                  </a:ext>
                </a:extLst>
              </a:tr>
              <a:tr h="365542">
                <a:tc>
                  <a:txBody>
                    <a:bodyPr/>
                    <a:lstStyle/>
                    <a:p>
                      <a:r>
                        <a:rPr lang="en-US" b="1" dirty="0"/>
                        <a:t>Company /Agent Releasing Fire watch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latin typeface="Bradley Hand ITC" panose="03070402050302030203" pitchFamily="66" charset="0"/>
                        </a:rPr>
                        <a:t>ADT / John</a:t>
                      </a:r>
                      <a:r>
                        <a:rPr lang="en-US" baseline="0" dirty="0">
                          <a:latin typeface="Bradley Hand ITC" panose="03070402050302030203" pitchFamily="66" charset="0"/>
                        </a:rPr>
                        <a:t> Doe</a:t>
                      </a:r>
                      <a:endParaRPr lang="en-US" dirty="0">
                        <a:latin typeface="Bradley Hand ITC" panose="03070402050302030203"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3132805"/>
                  </a:ext>
                </a:extLst>
              </a:tr>
            </a:tbl>
          </a:graphicData>
        </a:graphic>
      </p:graphicFrame>
      <p:sp>
        <p:nvSpPr>
          <p:cNvPr id="8" name="Left Arrow 7"/>
          <p:cNvSpPr/>
          <p:nvPr/>
        </p:nvSpPr>
        <p:spPr>
          <a:xfrm>
            <a:off x="2992125" y="3897217"/>
            <a:ext cx="1698892" cy="267630"/>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0654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Fire Watch Log Sheet</a:t>
            </a:r>
          </a:p>
        </p:txBody>
      </p:sp>
      <p:pic>
        <p:nvPicPr>
          <p:cNvPr id="3" name="Content Placeholder 2"/>
          <p:cNvPicPr>
            <a:picLocks noGrp="1" noChangeAspect="1"/>
          </p:cNvPicPr>
          <p:nvPr>
            <p:ph sz="half" idx="1"/>
          </p:nvPr>
        </p:nvPicPr>
        <p:blipFill>
          <a:blip r:embed="rId2"/>
          <a:stretch>
            <a:fillRect/>
          </a:stretch>
        </p:blipFill>
        <p:spPr>
          <a:xfrm>
            <a:off x="711162" y="1433808"/>
            <a:ext cx="3492848" cy="4960618"/>
          </a:xfrm>
          <a:prstGeom prst="rect">
            <a:avLst/>
          </a:prstGeom>
        </p:spPr>
      </p:pic>
      <p:sp>
        <p:nvSpPr>
          <p:cNvPr id="4" name="Slide Number Placeholder 3"/>
          <p:cNvSpPr>
            <a:spLocks noGrp="1"/>
          </p:cNvSpPr>
          <p:nvPr>
            <p:ph type="sldNum" sz="quarter" idx="12"/>
          </p:nvPr>
        </p:nvSpPr>
        <p:spPr/>
        <p:txBody>
          <a:bodyPr/>
          <a:lstStyle/>
          <a:p>
            <a:fld id="{C0846EB5-0228-4D6A-9089-233CEA5271B0}" type="slidenum">
              <a:rPr lang="en-US" smtClean="0">
                <a:solidFill>
                  <a:prstClr val="white"/>
                </a:solidFill>
              </a:rPr>
              <a:pPr/>
              <a:t>14</a:t>
            </a:fld>
            <a:endParaRPr lang="en-US" dirty="0">
              <a:solidFill>
                <a:prstClr val="white"/>
              </a:solidFill>
            </a:endParaRPr>
          </a:p>
        </p:txBody>
      </p:sp>
      <p:pic>
        <p:nvPicPr>
          <p:cNvPr id="6" name="Picture 5"/>
          <p:cNvPicPr>
            <a:picLocks noChangeAspect="1"/>
          </p:cNvPicPr>
          <p:nvPr/>
        </p:nvPicPr>
        <p:blipFill>
          <a:blip r:embed="rId3"/>
          <a:stretch>
            <a:fillRect/>
          </a:stretch>
        </p:blipFill>
        <p:spPr>
          <a:xfrm>
            <a:off x="783645" y="4741447"/>
            <a:ext cx="1133954" cy="1188823"/>
          </a:xfrm>
          <a:prstGeom prst="rect">
            <a:avLst/>
          </a:prstGeom>
        </p:spPr>
      </p:pic>
      <p:pic>
        <p:nvPicPr>
          <p:cNvPr id="8" name="Picture 7"/>
          <p:cNvPicPr>
            <a:picLocks noChangeAspect="1"/>
          </p:cNvPicPr>
          <p:nvPr/>
        </p:nvPicPr>
        <p:blipFill>
          <a:blip r:embed="rId4"/>
          <a:stretch>
            <a:fillRect/>
          </a:stretch>
        </p:blipFill>
        <p:spPr>
          <a:xfrm>
            <a:off x="6254306" y="3334800"/>
            <a:ext cx="2859272" cy="1774090"/>
          </a:xfrm>
          <a:prstGeom prst="rect">
            <a:avLst/>
          </a:prstGeom>
        </p:spPr>
      </p:pic>
      <p:pic>
        <p:nvPicPr>
          <p:cNvPr id="9" name="Picture 8"/>
          <p:cNvPicPr>
            <a:picLocks noChangeAspect="1"/>
          </p:cNvPicPr>
          <p:nvPr/>
        </p:nvPicPr>
        <p:blipFill>
          <a:blip r:embed="rId5"/>
          <a:stretch>
            <a:fillRect/>
          </a:stretch>
        </p:blipFill>
        <p:spPr>
          <a:xfrm rot="20656297">
            <a:off x="1849794" y="4575996"/>
            <a:ext cx="4478358" cy="408467"/>
          </a:xfrm>
          <a:prstGeom prst="rect">
            <a:avLst/>
          </a:prstGeom>
        </p:spPr>
      </p:pic>
    </p:spTree>
    <p:extLst>
      <p:ext uri="{BB962C8B-B14F-4D97-AF65-F5344CB8AC3E}">
        <p14:creationId xmlns:p14="http://schemas.microsoft.com/office/powerpoint/2010/main" val="330207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5B637-5BDE-F941-8EFB-86A32E94D854}"/>
              </a:ext>
            </a:extLst>
          </p:cNvPr>
          <p:cNvSpPr>
            <a:spLocks noGrp="1"/>
          </p:cNvSpPr>
          <p:nvPr>
            <p:ph type="title"/>
          </p:nvPr>
        </p:nvSpPr>
        <p:spPr/>
        <p:txBody>
          <a:bodyPr/>
          <a:lstStyle/>
          <a:p>
            <a:pPr algn="ctr"/>
            <a:r>
              <a:rPr lang="en-US" dirty="0"/>
              <a:t>Fire Watch Log Sheet </a:t>
            </a:r>
          </a:p>
        </p:txBody>
      </p:sp>
      <p:sp>
        <p:nvSpPr>
          <p:cNvPr id="3" name="Content Placeholder 2">
            <a:extLst>
              <a:ext uri="{FF2B5EF4-FFF2-40B4-BE49-F238E27FC236}">
                <a16:creationId xmlns:a16="http://schemas.microsoft.com/office/drawing/2014/main" id="{3CC771A6-E545-4549-AA93-FE11D7C883A0}"/>
              </a:ext>
            </a:extLst>
          </p:cNvPr>
          <p:cNvSpPr>
            <a:spLocks noGrp="1"/>
          </p:cNvSpPr>
          <p:nvPr>
            <p:ph sz="half" idx="1"/>
          </p:nvPr>
        </p:nvSpPr>
        <p:spPr>
          <a:xfrm>
            <a:off x="838200" y="1846015"/>
            <a:ext cx="10744200" cy="4330947"/>
          </a:xfrm>
        </p:spPr>
        <p:txBody>
          <a:bodyPr/>
          <a:lstStyle/>
          <a:p>
            <a:endParaRPr lang="en-US" dirty="0"/>
          </a:p>
          <a:p>
            <a:endParaRPr lang="en-US" dirty="0"/>
          </a:p>
          <a:p>
            <a:r>
              <a:rPr lang="en-US" dirty="0"/>
              <a:t>Top Copy: Original for Fire Marshals Office </a:t>
            </a:r>
          </a:p>
          <a:p>
            <a:endParaRPr lang="en-US" dirty="0"/>
          </a:p>
          <a:p>
            <a:r>
              <a:rPr lang="en-US" dirty="0"/>
              <a:t>Middle Copy : Issued </a:t>
            </a:r>
          </a:p>
          <a:p>
            <a:endParaRPr lang="en-US" dirty="0"/>
          </a:p>
          <a:p>
            <a:r>
              <a:rPr lang="en-US" dirty="0"/>
              <a:t>Bottom Copy: Return to the Fire Marshals Office</a:t>
            </a:r>
          </a:p>
        </p:txBody>
      </p:sp>
      <p:sp>
        <p:nvSpPr>
          <p:cNvPr id="5" name="Slide Number Placeholder 4">
            <a:extLst>
              <a:ext uri="{FF2B5EF4-FFF2-40B4-BE49-F238E27FC236}">
                <a16:creationId xmlns:a16="http://schemas.microsoft.com/office/drawing/2014/main" id="{8447BE1E-6F6D-D544-BA72-AB9C957A90E8}"/>
              </a:ext>
            </a:extLst>
          </p:cNvPr>
          <p:cNvSpPr>
            <a:spLocks noGrp="1"/>
          </p:cNvSpPr>
          <p:nvPr>
            <p:ph type="sldNum" sz="quarter" idx="12"/>
          </p:nvPr>
        </p:nvSpPr>
        <p:spPr/>
        <p:txBody>
          <a:bodyPr/>
          <a:lstStyle/>
          <a:p>
            <a:fld id="{C0846EB5-0228-4D6A-9089-233CEA5271B0}" type="slidenum">
              <a:rPr lang="en-US" smtClean="0">
                <a:solidFill>
                  <a:prstClr val="white"/>
                </a:solidFill>
              </a:rPr>
              <a:pPr/>
              <a:t>15</a:t>
            </a:fld>
            <a:endParaRPr lang="en-US" dirty="0">
              <a:solidFill>
                <a:prstClr val="white"/>
              </a:solidFill>
            </a:endParaRPr>
          </a:p>
        </p:txBody>
      </p:sp>
    </p:spTree>
    <p:extLst>
      <p:ext uri="{BB962C8B-B14F-4D97-AF65-F5344CB8AC3E}">
        <p14:creationId xmlns:p14="http://schemas.microsoft.com/office/powerpoint/2010/main" val="3994012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1601"/>
            <a:ext cx="10515600" cy="1184886"/>
          </a:xfrm>
        </p:spPr>
        <p:txBody>
          <a:bodyPr>
            <a:normAutofit/>
          </a:bodyPr>
          <a:lstStyle/>
          <a:p>
            <a:pPr algn="ctr"/>
            <a:r>
              <a:rPr lang="en-US" dirty="0"/>
              <a:t>Fire Watch</a:t>
            </a:r>
          </a:p>
        </p:txBody>
      </p:sp>
      <p:sp>
        <p:nvSpPr>
          <p:cNvPr id="3" name="Content Placeholder 2"/>
          <p:cNvSpPr>
            <a:spLocks noGrp="1"/>
          </p:cNvSpPr>
          <p:nvPr>
            <p:ph sz="half" idx="1"/>
          </p:nvPr>
        </p:nvSpPr>
        <p:spPr>
          <a:xfrm>
            <a:off x="838200" y="2206487"/>
            <a:ext cx="5181600" cy="3970476"/>
          </a:xfrm>
        </p:spPr>
        <p:txBody>
          <a:bodyPr>
            <a:normAutofit lnSpcReduction="10000"/>
          </a:bodyPr>
          <a:lstStyle/>
          <a:p>
            <a:pPr lvl="0"/>
            <a:r>
              <a:rPr lang="en-US" dirty="0"/>
              <a:t>If there are any questions, please call the Fauquier County Fire Marshal’s office at the numbers listed below. </a:t>
            </a:r>
          </a:p>
          <a:p>
            <a:r>
              <a:rPr lang="en-US" b="1" dirty="0"/>
              <a:t>For Fire and Rescue Emergencies Dial 9-1-1</a:t>
            </a:r>
            <a:br>
              <a:rPr lang="en-US" b="1" dirty="0"/>
            </a:br>
            <a:r>
              <a:rPr lang="en-US" i="1" dirty="0"/>
              <a:t>Fauquier County Joint Communications  </a:t>
            </a:r>
            <a:endParaRPr lang="en-US" dirty="0"/>
          </a:p>
          <a:p>
            <a:r>
              <a:rPr lang="en-US" dirty="0"/>
              <a:t>Captain /Fire Marshal </a:t>
            </a:r>
          </a:p>
          <a:p>
            <a:pPr marL="0" indent="0">
              <a:buNone/>
            </a:pPr>
            <a:r>
              <a:rPr lang="en-US" dirty="0"/>
              <a:t>   Russell Baker (540)422-8823</a:t>
            </a:r>
          </a:p>
          <a:p>
            <a:pPr marL="0" indent="0">
              <a:buNone/>
            </a:pPr>
            <a:endParaRPr lang="en-US" dirty="0"/>
          </a:p>
          <a:p>
            <a:pPr marL="0" indent="0">
              <a:buNone/>
            </a:pPr>
            <a:endParaRPr lang="en-US" b="1" dirty="0"/>
          </a:p>
        </p:txBody>
      </p:sp>
      <p:sp>
        <p:nvSpPr>
          <p:cNvPr id="5" name="Slide Number Placeholder 4"/>
          <p:cNvSpPr>
            <a:spLocks noGrp="1"/>
          </p:cNvSpPr>
          <p:nvPr>
            <p:ph type="sldNum" sz="quarter" idx="12"/>
          </p:nvPr>
        </p:nvSpPr>
        <p:spPr/>
        <p:txBody>
          <a:bodyPr/>
          <a:lstStyle/>
          <a:p>
            <a:fld id="{C0846EB5-0228-4D6A-9089-233CEA5271B0}" type="slidenum">
              <a:rPr lang="en-US" smtClean="0">
                <a:solidFill>
                  <a:prstClr val="white"/>
                </a:solidFill>
              </a:rPr>
              <a:pPr/>
              <a:t>16</a:t>
            </a:fld>
            <a:endParaRPr lang="en-US" dirty="0">
              <a:solidFill>
                <a:prstClr val="white"/>
              </a:solidFill>
            </a:endParaRPr>
          </a:p>
        </p:txBody>
      </p:sp>
      <p:pic>
        <p:nvPicPr>
          <p:cNvPr id="1026" name="Picture 2" descr="FM badge">
            <a:extLst>
              <a:ext uri="{FF2B5EF4-FFF2-40B4-BE49-F238E27FC236}">
                <a16:creationId xmlns:a16="http://schemas.microsoft.com/office/drawing/2014/main" id="{4EA2B34F-BE8B-7C43-A7D4-2B6A157940B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315200" y="2568305"/>
            <a:ext cx="2341493" cy="2708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350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REQUIREMENTS FOR FIRE WATCH </a:t>
            </a:r>
          </a:p>
          <a:p>
            <a:endParaRPr lang="en-US" dirty="0"/>
          </a:p>
          <a:p>
            <a:r>
              <a:rPr lang="en-US" dirty="0"/>
              <a:t>A fire watch is a temporary measure intended to ensure continuous and systematic monitoring of a building, or portion thereof, by one or more qualified individuals for the purpose of identifying and controlling fire hazards, detecting early signs of unwanted fire, raising an alarm of fire and notifying the fire department. </a:t>
            </a:r>
          </a:p>
          <a:p>
            <a:endParaRPr lang="en-US" dirty="0"/>
          </a:p>
        </p:txBody>
      </p:sp>
      <p:sp>
        <p:nvSpPr>
          <p:cNvPr id="4" name="Slide Number Placeholder 3"/>
          <p:cNvSpPr>
            <a:spLocks noGrp="1"/>
          </p:cNvSpPr>
          <p:nvPr>
            <p:ph type="sldNum" sz="quarter" idx="12"/>
          </p:nvPr>
        </p:nvSpPr>
        <p:spPr/>
        <p:txBody>
          <a:bodyPr/>
          <a:lstStyle/>
          <a:p>
            <a:fld id="{C0846EB5-0228-4D6A-9089-233CEA5271B0}" type="slidenum">
              <a:rPr lang="en-US" smtClean="0">
                <a:solidFill>
                  <a:prstClr val="white"/>
                </a:solidFill>
              </a:rPr>
              <a:pPr/>
              <a:t>2</a:t>
            </a:fld>
            <a:endParaRPr lang="en-US" dirty="0">
              <a:solidFill>
                <a:prstClr val="white"/>
              </a:solidFill>
            </a:endParaRPr>
          </a:p>
        </p:txBody>
      </p:sp>
    </p:spTree>
    <p:extLst>
      <p:ext uri="{BB962C8B-B14F-4D97-AF65-F5344CB8AC3E}">
        <p14:creationId xmlns:p14="http://schemas.microsoft.com/office/powerpoint/2010/main" val="3111583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Fire Watch</a:t>
            </a:r>
          </a:p>
        </p:txBody>
      </p:sp>
      <p:sp>
        <p:nvSpPr>
          <p:cNvPr id="3" name="Content Placeholder 2"/>
          <p:cNvSpPr>
            <a:spLocks noGrp="1"/>
          </p:cNvSpPr>
          <p:nvPr>
            <p:ph sz="half" idx="1"/>
          </p:nvPr>
        </p:nvSpPr>
        <p:spPr/>
        <p:txBody>
          <a:bodyPr>
            <a:normAutofit/>
          </a:bodyPr>
          <a:lstStyle/>
          <a:p>
            <a:pPr marL="0" indent="0">
              <a:buNone/>
            </a:pPr>
            <a:r>
              <a:rPr lang="en-US" dirty="0"/>
              <a:t>Within the jurisdiction of Fauquier County, if a fire watch is ordered by the Fire Department or Fire Marshal’s office when a fire protection system is out of service or impaired, the following criteria shall be implemented at a minimum: </a:t>
            </a:r>
          </a:p>
          <a:p>
            <a:pPr marL="0" indent="0">
              <a:buNone/>
            </a:pPr>
            <a:endParaRPr lang="en-US" dirty="0"/>
          </a:p>
        </p:txBody>
      </p:sp>
      <p:sp>
        <p:nvSpPr>
          <p:cNvPr id="5" name="Slide Number Placeholder 4"/>
          <p:cNvSpPr>
            <a:spLocks noGrp="1"/>
          </p:cNvSpPr>
          <p:nvPr>
            <p:ph type="sldNum" sz="quarter" idx="12"/>
          </p:nvPr>
        </p:nvSpPr>
        <p:spPr/>
        <p:txBody>
          <a:bodyPr/>
          <a:lstStyle/>
          <a:p>
            <a:fld id="{C0846EB5-0228-4D6A-9089-233CEA5271B0}" type="slidenum">
              <a:rPr lang="en-US" smtClean="0">
                <a:solidFill>
                  <a:prstClr val="white"/>
                </a:solidFill>
              </a:rPr>
              <a:pPr/>
              <a:t>3</a:t>
            </a:fld>
            <a:endParaRPr lang="en-US" dirty="0">
              <a:solidFill>
                <a:prstClr val="white"/>
              </a:solidFill>
            </a:endParaRPr>
          </a:p>
        </p:txBody>
      </p:sp>
      <p:pic>
        <p:nvPicPr>
          <p:cNvPr id="4"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rot="1734876">
            <a:off x="7430656" y="1718531"/>
            <a:ext cx="3062052" cy="43513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593024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1601"/>
            <a:ext cx="10515600" cy="993466"/>
          </a:xfrm>
        </p:spPr>
        <p:txBody>
          <a:bodyPr>
            <a:normAutofit/>
          </a:bodyPr>
          <a:lstStyle/>
          <a:p>
            <a:pPr algn="ctr"/>
            <a:r>
              <a:rPr lang="en-US" dirty="0"/>
              <a:t>Fire Watch</a:t>
            </a:r>
          </a:p>
        </p:txBody>
      </p:sp>
      <p:sp>
        <p:nvSpPr>
          <p:cNvPr id="3" name="Content Placeholder 2"/>
          <p:cNvSpPr>
            <a:spLocks noGrp="1"/>
          </p:cNvSpPr>
          <p:nvPr>
            <p:ph sz="half" idx="1"/>
          </p:nvPr>
        </p:nvSpPr>
        <p:spPr>
          <a:xfrm>
            <a:off x="838200" y="3008533"/>
            <a:ext cx="10730948" cy="3168430"/>
          </a:xfrm>
        </p:spPr>
        <p:txBody>
          <a:bodyPr/>
          <a:lstStyle/>
          <a:p>
            <a:pPr marL="0" indent="0">
              <a:buNone/>
            </a:pPr>
            <a:r>
              <a:rPr lang="en-US" dirty="0"/>
              <a:t>A fire watch shall be established and maintained throughout the building. The fire watch shall be performed by responsible individuals designated by facility or project management. </a:t>
            </a:r>
          </a:p>
          <a:p>
            <a:endParaRPr lang="en-US" b="1" dirty="0"/>
          </a:p>
        </p:txBody>
      </p:sp>
      <p:sp>
        <p:nvSpPr>
          <p:cNvPr id="5" name="Slide Number Placeholder 4"/>
          <p:cNvSpPr>
            <a:spLocks noGrp="1"/>
          </p:cNvSpPr>
          <p:nvPr>
            <p:ph type="sldNum" sz="quarter" idx="12"/>
          </p:nvPr>
        </p:nvSpPr>
        <p:spPr/>
        <p:txBody>
          <a:bodyPr/>
          <a:lstStyle/>
          <a:p>
            <a:fld id="{C0846EB5-0228-4D6A-9089-233CEA5271B0}" type="slidenum">
              <a:rPr lang="en-US" smtClean="0">
                <a:solidFill>
                  <a:prstClr val="white"/>
                </a:solidFill>
              </a:rPr>
              <a:pPr/>
              <a:t>4</a:t>
            </a:fld>
            <a:endParaRPr lang="en-US" dirty="0">
              <a:solidFill>
                <a:prstClr val="white"/>
              </a:solidFill>
            </a:endParaRPr>
          </a:p>
        </p:txBody>
      </p:sp>
    </p:spTree>
    <p:extLst>
      <p:ext uri="{BB962C8B-B14F-4D97-AF65-F5344CB8AC3E}">
        <p14:creationId xmlns:p14="http://schemas.microsoft.com/office/powerpoint/2010/main" val="1805059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1601"/>
            <a:ext cx="10515600" cy="1005162"/>
          </a:xfrm>
        </p:spPr>
        <p:txBody>
          <a:bodyPr>
            <a:normAutofit/>
          </a:bodyPr>
          <a:lstStyle/>
          <a:p>
            <a:pPr algn="ctr"/>
            <a:r>
              <a:rPr lang="en-US" dirty="0"/>
              <a:t>Fire Watch</a:t>
            </a:r>
          </a:p>
        </p:txBody>
      </p:sp>
      <p:sp>
        <p:nvSpPr>
          <p:cNvPr id="3" name="Content Placeholder 2"/>
          <p:cNvSpPr>
            <a:spLocks noGrp="1"/>
          </p:cNvSpPr>
          <p:nvPr>
            <p:ph sz="half" idx="1"/>
          </p:nvPr>
        </p:nvSpPr>
        <p:spPr>
          <a:xfrm>
            <a:off x="838200" y="2026763"/>
            <a:ext cx="5181600" cy="4150200"/>
          </a:xfrm>
        </p:spPr>
        <p:txBody>
          <a:bodyPr/>
          <a:lstStyle/>
          <a:p>
            <a:pPr marL="457200" lvl="1" indent="0">
              <a:buNone/>
            </a:pPr>
            <a:endParaRPr lang="en-US" dirty="0"/>
          </a:p>
          <a:p>
            <a:endParaRPr lang="en-US" dirty="0"/>
          </a:p>
        </p:txBody>
      </p:sp>
      <p:sp>
        <p:nvSpPr>
          <p:cNvPr id="4" name="Content Placeholder 3"/>
          <p:cNvSpPr>
            <a:spLocks noGrp="1"/>
          </p:cNvSpPr>
          <p:nvPr>
            <p:ph sz="half" idx="2"/>
          </p:nvPr>
        </p:nvSpPr>
        <p:spPr>
          <a:xfrm>
            <a:off x="6172200" y="2026763"/>
            <a:ext cx="5181600" cy="4150200"/>
          </a:xfrm>
        </p:spPr>
        <p:txBody>
          <a:bodyPr/>
          <a:lstStyle/>
          <a:p>
            <a:pPr marL="0" indent="0">
              <a:buNone/>
            </a:pPr>
            <a:r>
              <a:rPr lang="en-US" dirty="0"/>
              <a:t>All areas within every building shall be visually surveyed on a continuous basis and inspected for any visual evidence of heat, smoke, or fire; and to verify that exits are open and accessible. </a:t>
            </a:r>
          </a:p>
          <a:p>
            <a:pPr marL="0" indent="0">
              <a:buNone/>
            </a:pPr>
            <a:endParaRPr lang="en-US" dirty="0"/>
          </a:p>
        </p:txBody>
      </p:sp>
      <p:sp>
        <p:nvSpPr>
          <p:cNvPr id="5" name="Slide Number Placeholder 4"/>
          <p:cNvSpPr>
            <a:spLocks noGrp="1"/>
          </p:cNvSpPr>
          <p:nvPr>
            <p:ph type="sldNum" sz="quarter" idx="12"/>
          </p:nvPr>
        </p:nvSpPr>
        <p:spPr/>
        <p:txBody>
          <a:bodyPr/>
          <a:lstStyle/>
          <a:p>
            <a:fld id="{C0846EB5-0228-4D6A-9089-233CEA5271B0}" type="slidenum">
              <a:rPr lang="en-US" smtClean="0">
                <a:solidFill>
                  <a:prstClr val="white"/>
                </a:solidFill>
              </a:rPr>
              <a:pPr/>
              <a:t>5</a:t>
            </a:fld>
            <a:endParaRPr lang="en-US" dirty="0">
              <a:solidFill>
                <a:prstClr val="white"/>
              </a:solidFill>
            </a:endParaRPr>
          </a:p>
        </p:txBody>
      </p:sp>
      <p:pic>
        <p:nvPicPr>
          <p:cNvPr id="6146" name="Picture 2" descr="Fire &amp;amp; Smoke Alarms | Vigilante Security">
            <a:extLst>
              <a:ext uri="{FF2B5EF4-FFF2-40B4-BE49-F238E27FC236}">
                <a16:creationId xmlns:a16="http://schemas.microsoft.com/office/drawing/2014/main" id="{8709BD2A-1E00-FB48-A8E6-3C48E2FDDC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760" y="2026763"/>
            <a:ext cx="5740040" cy="2929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3421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1601"/>
            <a:ext cx="10515600" cy="1071150"/>
          </a:xfrm>
        </p:spPr>
        <p:txBody>
          <a:bodyPr>
            <a:normAutofit/>
          </a:bodyPr>
          <a:lstStyle/>
          <a:p>
            <a:pPr algn="ctr"/>
            <a:r>
              <a:rPr lang="en-US" dirty="0"/>
              <a:t>Fire Watch</a:t>
            </a:r>
          </a:p>
        </p:txBody>
      </p:sp>
      <p:sp>
        <p:nvSpPr>
          <p:cNvPr id="3" name="Content Placeholder 2"/>
          <p:cNvSpPr>
            <a:spLocks noGrp="1"/>
          </p:cNvSpPr>
          <p:nvPr>
            <p:ph sz="half" idx="1"/>
          </p:nvPr>
        </p:nvSpPr>
        <p:spPr>
          <a:xfrm>
            <a:off x="838199" y="2896775"/>
            <a:ext cx="10161105" cy="2218564"/>
          </a:xfrm>
        </p:spPr>
        <p:txBody>
          <a:bodyPr/>
          <a:lstStyle/>
          <a:p>
            <a:pPr marL="0" indent="0">
              <a:buNone/>
            </a:pPr>
            <a:r>
              <a:rPr lang="en-US" dirty="0"/>
              <a:t>The number of persons required to perform fire watch will be sufficient that the entire building can be checked every fifteen minutes. </a:t>
            </a:r>
          </a:p>
          <a:p>
            <a:pPr marL="0" indent="0">
              <a:buNone/>
            </a:pPr>
            <a:endParaRPr lang="en-US" dirty="0"/>
          </a:p>
        </p:txBody>
      </p:sp>
      <p:sp>
        <p:nvSpPr>
          <p:cNvPr id="5" name="Slide Number Placeholder 4"/>
          <p:cNvSpPr>
            <a:spLocks noGrp="1"/>
          </p:cNvSpPr>
          <p:nvPr>
            <p:ph type="sldNum" sz="quarter" idx="12"/>
          </p:nvPr>
        </p:nvSpPr>
        <p:spPr/>
        <p:txBody>
          <a:bodyPr/>
          <a:lstStyle/>
          <a:p>
            <a:fld id="{C0846EB5-0228-4D6A-9089-233CEA5271B0}" type="slidenum">
              <a:rPr lang="en-US" smtClean="0">
                <a:solidFill>
                  <a:prstClr val="white"/>
                </a:solidFill>
              </a:rPr>
              <a:pPr/>
              <a:t>6</a:t>
            </a:fld>
            <a:endParaRPr lang="en-US" dirty="0">
              <a:solidFill>
                <a:prstClr val="white"/>
              </a:solidFill>
            </a:endParaRPr>
          </a:p>
        </p:txBody>
      </p:sp>
    </p:spTree>
    <p:extLst>
      <p:ext uri="{BB962C8B-B14F-4D97-AF65-F5344CB8AC3E}">
        <p14:creationId xmlns:p14="http://schemas.microsoft.com/office/powerpoint/2010/main" val="1926346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1601"/>
            <a:ext cx="10515600" cy="1145129"/>
          </a:xfrm>
        </p:spPr>
        <p:txBody>
          <a:bodyPr>
            <a:normAutofit/>
          </a:bodyPr>
          <a:lstStyle/>
          <a:p>
            <a:pPr algn="ctr"/>
            <a:r>
              <a:rPr lang="en-US" dirty="0"/>
              <a:t>Fire Watch</a:t>
            </a:r>
          </a:p>
        </p:txBody>
      </p:sp>
      <p:sp>
        <p:nvSpPr>
          <p:cNvPr id="5" name="Slide Number Placeholder 4"/>
          <p:cNvSpPr>
            <a:spLocks noGrp="1"/>
          </p:cNvSpPr>
          <p:nvPr>
            <p:ph type="sldNum" sz="quarter" idx="12"/>
          </p:nvPr>
        </p:nvSpPr>
        <p:spPr/>
        <p:txBody>
          <a:bodyPr/>
          <a:lstStyle/>
          <a:p>
            <a:fld id="{C0846EB5-0228-4D6A-9089-233CEA5271B0}" type="slidenum">
              <a:rPr lang="en-US" smtClean="0">
                <a:solidFill>
                  <a:prstClr val="white"/>
                </a:solidFill>
              </a:rPr>
              <a:pPr/>
              <a:t>7</a:t>
            </a:fld>
            <a:endParaRPr lang="en-US" dirty="0">
              <a:solidFill>
                <a:prstClr val="white"/>
              </a:solidFill>
            </a:endParaRPr>
          </a:p>
        </p:txBody>
      </p:sp>
      <p:sp>
        <p:nvSpPr>
          <p:cNvPr id="6" name="Content Placeholder 5">
            <a:extLst>
              <a:ext uri="{FF2B5EF4-FFF2-40B4-BE49-F238E27FC236}">
                <a16:creationId xmlns:a16="http://schemas.microsoft.com/office/drawing/2014/main" id="{7BA4CA30-358F-924B-9A32-341B5F576B75}"/>
              </a:ext>
            </a:extLst>
          </p:cNvPr>
          <p:cNvSpPr>
            <a:spLocks noGrp="1"/>
          </p:cNvSpPr>
          <p:nvPr>
            <p:ph sz="half" idx="2"/>
          </p:nvPr>
        </p:nvSpPr>
        <p:spPr/>
        <p:txBody>
          <a:bodyPr/>
          <a:lstStyle/>
          <a:p>
            <a:pPr marL="0" indent="0">
              <a:buNone/>
            </a:pPr>
            <a:endParaRPr lang="en-US" dirty="0"/>
          </a:p>
          <a:p>
            <a:pPr marL="0" indent="0">
              <a:buNone/>
            </a:pPr>
            <a:r>
              <a:rPr lang="en-US" dirty="0"/>
              <a:t>Individuals performing fire watch shall verify that all exit doors, exit access, and exit discharges are unobstructed and functional, and shall have the authority to remedy any conditions affecting egress. </a:t>
            </a:r>
          </a:p>
          <a:p>
            <a:endParaRPr lang="en-US" dirty="0"/>
          </a:p>
        </p:txBody>
      </p:sp>
      <p:pic>
        <p:nvPicPr>
          <p:cNvPr id="5122" name="Picture 2" descr="What&amp;#39;s blocking your Fire Exits? - Locksmith Journal">
            <a:extLst>
              <a:ext uri="{FF2B5EF4-FFF2-40B4-BE49-F238E27FC236}">
                <a16:creationId xmlns:a16="http://schemas.microsoft.com/office/drawing/2014/main" id="{C4E03F86-99E3-AC4B-BFA6-15E7AB875B7F}"/>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38200" y="2166730"/>
            <a:ext cx="3622261" cy="337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448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1601"/>
            <a:ext cx="10515600" cy="1145129"/>
          </a:xfrm>
        </p:spPr>
        <p:txBody>
          <a:bodyPr>
            <a:normAutofit/>
          </a:bodyPr>
          <a:lstStyle/>
          <a:p>
            <a:pPr algn="ctr"/>
            <a:r>
              <a:rPr lang="en-US" dirty="0"/>
              <a:t>Fire Watch</a:t>
            </a:r>
          </a:p>
        </p:txBody>
      </p:sp>
      <p:sp>
        <p:nvSpPr>
          <p:cNvPr id="3" name="Content Placeholder 2"/>
          <p:cNvSpPr>
            <a:spLocks noGrp="1"/>
          </p:cNvSpPr>
          <p:nvPr>
            <p:ph sz="half" idx="1"/>
          </p:nvPr>
        </p:nvSpPr>
        <p:spPr>
          <a:xfrm>
            <a:off x="1325217" y="2716696"/>
            <a:ext cx="9819861" cy="3119704"/>
          </a:xfrm>
        </p:spPr>
        <p:txBody>
          <a:bodyPr/>
          <a:lstStyle/>
          <a:p>
            <a:pPr marL="0" indent="0">
              <a:buNone/>
            </a:pPr>
            <a:r>
              <a:rPr lang="en-US" dirty="0"/>
              <a:t>Personnel assigned to fire watch responsibilities shall have no other responsibilities other than that of conducting the fire watch and must be fully capable of performing the duties associated with a fire watch. </a:t>
            </a:r>
          </a:p>
          <a:p>
            <a:pPr marL="0" indent="0">
              <a:buNone/>
            </a:pPr>
            <a:endParaRPr lang="en-US" dirty="0"/>
          </a:p>
        </p:txBody>
      </p:sp>
      <p:sp>
        <p:nvSpPr>
          <p:cNvPr id="5" name="Slide Number Placeholder 4"/>
          <p:cNvSpPr>
            <a:spLocks noGrp="1"/>
          </p:cNvSpPr>
          <p:nvPr>
            <p:ph type="sldNum" sz="quarter" idx="12"/>
          </p:nvPr>
        </p:nvSpPr>
        <p:spPr/>
        <p:txBody>
          <a:bodyPr/>
          <a:lstStyle/>
          <a:p>
            <a:fld id="{C0846EB5-0228-4D6A-9089-233CEA5271B0}" type="slidenum">
              <a:rPr lang="en-US" smtClean="0">
                <a:solidFill>
                  <a:prstClr val="white"/>
                </a:solidFill>
              </a:rPr>
              <a:pPr/>
              <a:t>8</a:t>
            </a:fld>
            <a:endParaRPr lang="en-US" dirty="0">
              <a:solidFill>
                <a:prstClr val="white"/>
              </a:solidFill>
            </a:endParaRPr>
          </a:p>
        </p:txBody>
      </p:sp>
    </p:spTree>
    <p:extLst>
      <p:ext uri="{BB962C8B-B14F-4D97-AF65-F5344CB8AC3E}">
        <p14:creationId xmlns:p14="http://schemas.microsoft.com/office/powerpoint/2010/main" val="2634454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Fire Watch</a:t>
            </a:r>
          </a:p>
        </p:txBody>
      </p:sp>
      <p:sp>
        <p:nvSpPr>
          <p:cNvPr id="3" name="Content Placeholder 2"/>
          <p:cNvSpPr>
            <a:spLocks noGrp="1"/>
          </p:cNvSpPr>
          <p:nvPr>
            <p:ph idx="1"/>
          </p:nvPr>
        </p:nvSpPr>
        <p:spPr/>
        <p:txBody>
          <a:bodyPr/>
          <a:lstStyle/>
          <a:p>
            <a:pPr marL="457200" lvl="1" indent="0">
              <a:buNone/>
            </a:pPr>
            <a:endParaRPr lang="en-US" dirty="0"/>
          </a:p>
          <a:p>
            <a:endParaRPr lang="en-US" dirty="0"/>
          </a:p>
        </p:txBody>
      </p:sp>
      <p:sp>
        <p:nvSpPr>
          <p:cNvPr id="5" name="Slide Number Placeholder 4"/>
          <p:cNvSpPr>
            <a:spLocks noGrp="1"/>
          </p:cNvSpPr>
          <p:nvPr>
            <p:ph type="sldNum" sz="quarter" idx="12"/>
          </p:nvPr>
        </p:nvSpPr>
        <p:spPr/>
        <p:txBody>
          <a:bodyPr/>
          <a:lstStyle/>
          <a:p>
            <a:fld id="{C0846EB5-0228-4D6A-9089-233CEA5271B0}" type="slidenum">
              <a:rPr lang="en-US" smtClean="0">
                <a:solidFill>
                  <a:prstClr val="white"/>
                </a:solidFill>
              </a:rPr>
              <a:pPr/>
              <a:t>9</a:t>
            </a:fld>
            <a:endParaRPr lang="en-US" dirty="0">
              <a:solidFill>
                <a:prstClr val="white"/>
              </a:solidFill>
            </a:endParaRPr>
          </a:p>
        </p:txBody>
      </p:sp>
      <p:sp>
        <p:nvSpPr>
          <p:cNvPr id="6" name="TextBox 5">
            <a:extLst>
              <a:ext uri="{FF2B5EF4-FFF2-40B4-BE49-F238E27FC236}">
                <a16:creationId xmlns:a16="http://schemas.microsoft.com/office/drawing/2014/main" id="{D39B75FC-9E82-4A4D-B87A-2BC754308564}"/>
              </a:ext>
            </a:extLst>
          </p:cNvPr>
          <p:cNvSpPr txBox="1"/>
          <p:nvPr/>
        </p:nvSpPr>
        <p:spPr>
          <a:xfrm>
            <a:off x="3048000" y="3115774"/>
            <a:ext cx="6096000" cy="3139321"/>
          </a:xfrm>
          <a:prstGeom prst="rect">
            <a:avLst/>
          </a:prstGeom>
          <a:noFill/>
        </p:spPr>
        <p:txBody>
          <a:bodyPr wrap="square">
            <a:spAutoFit/>
          </a:bodyPr>
          <a:lstStyle/>
          <a:p>
            <a:pPr marL="342900" marR="0" lvl="0" indent="-342900">
              <a:tabLst>
                <a:tab pos="457200" algn="l"/>
              </a:tabLst>
            </a:pPr>
            <a:r>
              <a:rPr lang="en-US" sz="1800" dirty="0">
                <a:effectLst/>
                <a:latin typeface="Helvetica" pitchFamily="2" charset="0"/>
                <a:ea typeface="Times New Roman" panose="02020603050405020304" pitchFamily="18" charset="0"/>
              </a:rPr>
              <a:t>If there is an emergency immediately dial 9-1-1 and report the emergency. </a:t>
            </a:r>
          </a:p>
          <a:p>
            <a:pPr marL="342900" marR="0" lvl="0" indent="-342900">
              <a:tabLst>
                <a:tab pos="457200" algn="l"/>
              </a:tabLst>
            </a:pPr>
            <a:endParaRPr lang="en-US" dirty="0">
              <a:latin typeface="Helvetica" pitchFamily="2" charset="0"/>
              <a:ea typeface="Times New Roman" panose="02020603050405020304" pitchFamily="18" charset="0"/>
            </a:endParaRPr>
          </a:p>
          <a:p>
            <a:pPr marL="342900" marR="0" lvl="0" indent="-342900">
              <a:tabLst>
                <a:tab pos="457200" algn="l"/>
              </a:tabLst>
            </a:pPr>
            <a:endParaRPr lang="en-US" sz="1800" dirty="0">
              <a:effectLst/>
              <a:latin typeface="Helvetica" pitchFamily="2" charset="0"/>
              <a:ea typeface="Times New Roman" panose="02020603050405020304" pitchFamily="18" charset="0"/>
            </a:endParaRPr>
          </a:p>
          <a:p>
            <a:pPr marL="342900" indent="-342900">
              <a:tabLst>
                <a:tab pos="457200" algn="l"/>
              </a:tabLst>
            </a:pPr>
            <a:r>
              <a:rPr lang="en-US" i="1" dirty="0"/>
              <a:t>NOTE: When dialing 9-1-1 from a cellular phone, some cellular phone systems may connect the caller with another jurisdiction's emergency communications center, therefore the caller should </a:t>
            </a:r>
            <a:r>
              <a:rPr lang="en-US" dirty="0"/>
              <a:t>confirm they are speaking with the "Fauquier County" emergency communications center. </a:t>
            </a:r>
          </a:p>
          <a:p>
            <a:pPr marL="342900" marR="0" lvl="0" indent="-342900">
              <a:tabLst>
                <a:tab pos="457200" algn="l"/>
              </a:tabLst>
            </a:pPr>
            <a:endParaRPr lang="en-US" dirty="0">
              <a:latin typeface="Helvetica" pitchFamily="2" charset="0"/>
              <a:ea typeface="Times New Roman" panose="02020603050405020304" pitchFamily="18" charset="0"/>
            </a:endParaRPr>
          </a:p>
          <a:p>
            <a:pPr marL="342900" marR="0" lvl="0" indent="-342900">
              <a:tabLst>
                <a:tab pos="457200" algn="l"/>
              </a:tabLst>
            </a:pPr>
            <a:endParaRPr lang="en-US" sz="1800" dirty="0">
              <a:effectLst/>
              <a:latin typeface="Times New Roman" panose="02020603050405020304" pitchFamily="18" charset="0"/>
              <a:ea typeface="Times New Roman" panose="02020603050405020304" pitchFamily="18" charset="0"/>
            </a:endParaRPr>
          </a:p>
        </p:txBody>
      </p:sp>
      <p:pic>
        <p:nvPicPr>
          <p:cNvPr id="4098" name="Picture 2" descr="Call 911 Emergency C911ESR12 - Firefly Signs">
            <a:extLst>
              <a:ext uri="{FF2B5EF4-FFF2-40B4-BE49-F238E27FC236}">
                <a16:creationId xmlns:a16="http://schemas.microsoft.com/office/drawing/2014/main" id="{A1807B4E-1435-1441-A115-6BBA3BE38F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49" y="898835"/>
            <a:ext cx="2984051" cy="2984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3265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2D9C1BEF059F4E84FB2ED5342F6A91" ma:contentTypeVersion="0" ma:contentTypeDescription="Create a new document." ma:contentTypeScope="" ma:versionID="518d1f39d68aff40fbdb7527c4de9538">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B7E3AA-8A41-4CBF-8D89-200711A39740}">
  <ds:schemaRefs>
    <ds:schemaRef ds:uri="http://schemas.microsoft.com/sharepoint/v3/contenttype/forms"/>
  </ds:schemaRefs>
</ds:datastoreItem>
</file>

<file path=customXml/itemProps2.xml><?xml version="1.0" encoding="utf-8"?>
<ds:datastoreItem xmlns:ds="http://schemas.openxmlformats.org/officeDocument/2006/customXml" ds:itemID="{E1F0F69E-244C-4D38-B8BD-C24E8C8313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8543B79-7A57-4938-B0A1-C1BBCE559C8C}">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Ion</Template>
  <TotalTime>5795</TotalTime>
  <Words>538</Words>
  <Application>Microsoft Office PowerPoint</Application>
  <PresentationFormat>Widescreen</PresentationFormat>
  <Paragraphs>71</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Bradley Hand ITC</vt:lpstr>
      <vt:lpstr>Calibri</vt:lpstr>
      <vt:lpstr>Calibri Light</vt:lpstr>
      <vt:lpstr>Helvetica</vt:lpstr>
      <vt:lpstr>Times New Roman</vt:lpstr>
      <vt:lpstr>Office Theme</vt:lpstr>
      <vt:lpstr> Fire Watch </vt:lpstr>
      <vt:lpstr>PowerPoint Presentation</vt:lpstr>
      <vt:lpstr>Fire Watch</vt:lpstr>
      <vt:lpstr>Fire Watch</vt:lpstr>
      <vt:lpstr>Fire Watch</vt:lpstr>
      <vt:lpstr>Fire Watch</vt:lpstr>
      <vt:lpstr>Fire Watch</vt:lpstr>
      <vt:lpstr>Fire Watch</vt:lpstr>
      <vt:lpstr>Fire Watch</vt:lpstr>
      <vt:lpstr>Fire Watch</vt:lpstr>
      <vt:lpstr>Fire Watch</vt:lpstr>
      <vt:lpstr>Fire Watch Log Sheet</vt:lpstr>
      <vt:lpstr>           Fire Watch Log Sheet </vt:lpstr>
      <vt:lpstr>  Fire Watch Log Sheet</vt:lpstr>
      <vt:lpstr>Fire Watch Log Sheet </vt:lpstr>
      <vt:lpstr>Fire Watch</vt:lpstr>
    </vt:vector>
  </TitlesOfParts>
  <Company>Fauquier County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 TO FLAMMABLE LIQUID EMERGENCY INCIDENTS</dc:title>
  <dc:creator>Marshall Rescue</dc:creator>
  <cp:lastModifiedBy>Flippo, Lindsay</cp:lastModifiedBy>
  <cp:revision>98</cp:revision>
  <dcterms:created xsi:type="dcterms:W3CDTF">2017-11-11T19:16:26Z</dcterms:created>
  <dcterms:modified xsi:type="dcterms:W3CDTF">2022-02-07T13:25:49Z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0x0101008A2D9C1BEF059F4E84FB2ED5342F6A91</vt:lpwstr>
  </property>
</Properties>
</file>